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98" r:id="rId2"/>
    <p:sldId id="283" r:id="rId3"/>
    <p:sldId id="297" r:id="rId4"/>
    <p:sldId id="292" r:id="rId5"/>
    <p:sldId id="284" r:id="rId6"/>
    <p:sldId id="299" r:id="rId7"/>
    <p:sldId id="300" r:id="rId8"/>
    <p:sldId id="295" r:id="rId9"/>
    <p:sldId id="302" r:id="rId10"/>
    <p:sldId id="301" r:id="rId11"/>
    <p:sldId id="296" r:id="rId1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68" autoAdjust="0"/>
  </p:normalViewPr>
  <p:slideViewPr>
    <p:cSldViewPr snapToGrid="0">
      <p:cViewPr varScale="1">
        <p:scale>
          <a:sx n="94" d="100"/>
          <a:sy n="94" d="100"/>
        </p:scale>
        <p:origin x="66" y="4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Nadya\Downloads\&#1048;&#1090;&#1086;&#1075;&#1086;&#1074;&#1099;&#1077;%20&#1088;&#1072;&#1089;&#1095;&#1077;&#1090;&#1099;%20(1)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lvl="0">
              <a:defRPr sz="1800" b="1" i="0">
                <a:solidFill>
                  <a:schemeClr val="tx1"/>
                </a:solidFill>
                <a:latin typeface="+mn-lt"/>
              </a:defRPr>
            </a:pPr>
            <a:r>
              <a:rPr lang="ru-RU" sz="1800" b="1" i="0">
                <a:solidFill>
                  <a:schemeClr val="tx1"/>
                </a:solidFill>
                <a:latin typeface="+mn-lt"/>
              </a:rPr>
              <a:t>Популярность фильмов (&gt;1000 просмотров)</a:t>
            </a:r>
          </a:p>
        </c:rich>
      </c:tx>
      <c:layout>
        <c:manualLayout>
          <c:xMode val="edge"/>
          <c:yMode val="edge"/>
          <c:x val="0.1640631869095919"/>
          <c:y val="1.9588970690880021E-2"/>
        </c:manualLayout>
      </c:layout>
      <c:overlay val="0"/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tx>
            <c:v>Количество просмотров</c:v>
          </c:tx>
          <c:spPr>
            <a:solidFill>
              <a:srgbClr val="4F81BD"/>
            </a:solidFill>
            <a:ln cmpd="sng">
              <a:solidFill>
                <a:srgbClr val="000000"/>
              </a:solidFill>
            </a:ln>
          </c:spPr>
          <c:invertIfNegative val="1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lvl="0">
                  <a:defRPr sz="900" b="0" i="0">
                    <a:latin typeface="+mn-lt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'[Итоговые расчеты (1).xlsx]Визуализация'!$B$8:$B$24</c:f>
              <c:strCache>
                <c:ptCount val="17"/>
                <c:pt idx="0">
                  <c:v>id_411922</c:v>
                </c:pt>
                <c:pt idx="1">
                  <c:v>id_250679</c:v>
                </c:pt>
                <c:pt idx="2">
                  <c:v>id_158978</c:v>
                </c:pt>
                <c:pt idx="3">
                  <c:v>id_230507</c:v>
                </c:pt>
                <c:pt idx="4">
                  <c:v>id_351192</c:v>
                </c:pt>
                <c:pt idx="5">
                  <c:v>id_347008</c:v>
                </c:pt>
                <c:pt idx="6">
                  <c:v>id_118549</c:v>
                </c:pt>
                <c:pt idx="7">
                  <c:v>id_347393</c:v>
                </c:pt>
                <c:pt idx="8">
                  <c:v>id_470762</c:v>
                </c:pt>
                <c:pt idx="9">
                  <c:v>id_21760</c:v>
                </c:pt>
                <c:pt idx="10">
                  <c:v>id_182191</c:v>
                </c:pt>
                <c:pt idx="11">
                  <c:v>id_154256</c:v>
                </c:pt>
                <c:pt idx="12">
                  <c:v>id_153893</c:v>
                </c:pt>
                <c:pt idx="13">
                  <c:v>id_439981</c:v>
                </c:pt>
                <c:pt idx="14">
                  <c:v>id_227775</c:v>
                </c:pt>
                <c:pt idx="15">
                  <c:v>id_88863</c:v>
                </c:pt>
                <c:pt idx="16">
                  <c:v>id_258219</c:v>
                </c:pt>
              </c:strCache>
            </c:strRef>
          </c:cat>
          <c:val>
            <c:numRef>
              <c:f>'[Итоговые расчеты (1).xlsx]Визуализация'!$C$8:$C$24</c:f>
              <c:numCache>
                <c:formatCode>0</c:formatCode>
                <c:ptCount val="17"/>
                <c:pt idx="0">
                  <c:v>8071</c:v>
                </c:pt>
                <c:pt idx="1">
                  <c:v>5079</c:v>
                </c:pt>
                <c:pt idx="2">
                  <c:v>4240</c:v>
                </c:pt>
                <c:pt idx="3">
                  <c:v>3824</c:v>
                </c:pt>
                <c:pt idx="4">
                  <c:v>3501</c:v>
                </c:pt>
                <c:pt idx="5">
                  <c:v>2508</c:v>
                </c:pt>
                <c:pt idx="6">
                  <c:v>2288</c:v>
                </c:pt>
                <c:pt idx="7">
                  <c:v>2092</c:v>
                </c:pt>
                <c:pt idx="8">
                  <c:v>1776</c:v>
                </c:pt>
                <c:pt idx="9">
                  <c:v>1592</c:v>
                </c:pt>
                <c:pt idx="10">
                  <c:v>1541</c:v>
                </c:pt>
                <c:pt idx="11">
                  <c:v>1394</c:v>
                </c:pt>
                <c:pt idx="12">
                  <c:v>1381</c:v>
                </c:pt>
                <c:pt idx="13">
                  <c:v>1320</c:v>
                </c:pt>
                <c:pt idx="14">
                  <c:v>1266</c:v>
                </c:pt>
                <c:pt idx="15">
                  <c:v>1079</c:v>
                </c:pt>
                <c:pt idx="16">
                  <c:v>1036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solidFill>
                      <a:srgbClr val="000000"/>
                    </a:solidFill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0-CE87-4610-A126-F01218A378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05011959"/>
        <c:axId val="864887364"/>
      </c:barChart>
      <c:catAx>
        <c:axId val="505011959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endParaRPr lang="ru-RU"/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 lvl="0">
              <a:defRPr sz="900" b="0" i="0">
                <a:solidFill>
                  <a:srgbClr val="000000"/>
                </a:solidFill>
                <a:latin typeface="+mn-lt"/>
              </a:defRPr>
            </a:pPr>
            <a:endParaRPr lang="ru-RU"/>
          </a:p>
        </c:txPr>
        <c:crossAx val="864887364"/>
        <c:crosses val="autoZero"/>
        <c:auto val="1"/>
        <c:lblAlgn val="ctr"/>
        <c:lblOffset val="100"/>
        <c:noMultiLvlLbl val="1"/>
      </c:catAx>
      <c:valAx>
        <c:axId val="864887364"/>
        <c:scaling>
          <c:orientation val="minMax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endParaRPr lang="ru-RU"/>
              </a:p>
            </c:rich>
          </c:tx>
          <c:overlay val="0"/>
        </c:title>
        <c:numFmt formatCode="0" sourceLinked="1"/>
        <c:majorTickMark val="none"/>
        <c:minorTickMark val="none"/>
        <c:tickLblPos val="nextTo"/>
        <c:spPr>
          <a:ln/>
        </c:spPr>
        <c:txPr>
          <a:bodyPr/>
          <a:lstStyle/>
          <a:p>
            <a:pPr lvl="0">
              <a:defRPr sz="900" b="0" i="0">
                <a:solidFill>
                  <a:srgbClr val="000000"/>
                </a:solidFill>
                <a:latin typeface="+mn-lt"/>
              </a:defRPr>
            </a:pPr>
            <a:endParaRPr lang="ru-RU"/>
          </a:p>
        </c:txPr>
        <c:crossAx val="505011959"/>
        <c:crosses val="autoZero"/>
        <c:crossBetween val="between"/>
      </c:valAx>
    </c:plotArea>
    <c:plotVisOnly val="1"/>
    <c:dispBlanksAs val="zero"/>
    <c:showDLblsOverMax val="1"/>
  </c:chart>
  <c:spPr>
    <a:solidFill>
      <a:schemeClr val="bg1"/>
    </a:solidFill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TO-BE (</a:t>
            </a:r>
            <a:r>
              <a:rPr lang="ru-RU"/>
              <a:t>сентябрь - февраль)</a:t>
            </a:r>
          </a:p>
        </c:rich>
      </c:tx>
      <c:layout>
        <c:manualLayout>
          <c:xMode val="edge"/>
          <c:yMode val="edge"/>
          <c:x val="0.2391504091317397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6612111524079576"/>
          <c:y val="0.11848010518746736"/>
          <c:w val="0.78194201244930472"/>
          <c:h val="0.73950046416814819"/>
        </c:manualLayout>
      </c:layout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'Юнит-экономика'!$A$13:$A$16</c:f>
              <c:strCache>
                <c:ptCount val="4"/>
                <c:pt idx="0">
                  <c:v>CAC на юнит %</c:v>
                </c:pt>
                <c:pt idx="1">
                  <c:v>Fixed Costs на юнит %</c:v>
                </c:pt>
                <c:pt idx="3">
                  <c:v>Маржинальность</c:v>
                </c:pt>
              </c:strCache>
            </c:strRef>
          </c:cat>
          <c:val>
            <c:numRef>
              <c:f>'Юнит-экономика'!$D$13:$D$16</c:f>
              <c:numCache>
                <c:formatCode>0.00%</c:formatCode>
                <c:ptCount val="4"/>
                <c:pt idx="0">
                  <c:v>0.40326351512614267</c:v>
                </c:pt>
                <c:pt idx="1">
                  <c:v>0.34254089570833396</c:v>
                </c:pt>
                <c:pt idx="3">
                  <c:v>0.25419558916552337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7A-4A58-A0C3-F02B4CEE0E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1919758303"/>
        <c:axId val="1919750399"/>
      </c:barChart>
      <c:catAx>
        <c:axId val="19197583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19750399"/>
        <c:crosses val="autoZero"/>
        <c:auto val="1"/>
        <c:lblAlgn val="ctr"/>
        <c:lblOffset val="100"/>
        <c:noMultiLvlLbl val="0"/>
      </c:catAx>
      <c:valAx>
        <c:axId val="191975039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197583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 noEditPoints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 noEditPoints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D2F3D5-FC6D-4BAD-8FD0-CBFB83D68AE6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4" name="Нижний колонтитул 3"/>
          <p:cNvSpPr>
            <a:spLocks noGrp="1" noEditPoints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altLang="en-US"/>
          </a:p>
        </p:txBody>
      </p:sp>
      <p:sp>
        <p:nvSpPr>
          <p:cNvPr id="5" name="Номер слайда 4"/>
          <p:cNvSpPr>
            <a:spLocks noGrp="1" noEditPoints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 noEditPoints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 noEditPoints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FB893-0FFF-4C7C-B648-8CDDC0CCCD58}" type="datetimeFigureOut">
              <a:rPr lang="en-US" smtClean="0"/>
              <a:t>12/30/2022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 noEditPoints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 noEditPoints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altLang="en-US"/>
          </a:p>
        </p:txBody>
      </p:sp>
      <p:sp>
        <p:nvSpPr>
          <p:cNvPr id="7" name="Номер слайда 6"/>
          <p:cNvSpPr>
            <a:spLocks noGrp="1" noEditPoints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Заметки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1</a:t>
            </a:fld>
            <a:endParaRPr lang="ru-RU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Заметки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2</a:t>
            </a:fld>
            <a:endParaRPr lang="ru-RU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Заметки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3</a:t>
            </a:fld>
            <a:endParaRPr lang="ru-RU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Заметки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4</a:t>
            </a:fld>
            <a:endParaRPr lang="ru-RU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Заметки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5</a:t>
            </a:fld>
            <a:endParaRPr lang="ru-RU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Заметки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8</a:t>
            </a:fld>
            <a:endParaRPr lang="ru-RU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Заметки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0375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EditPoints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Заметки 2"/>
          <p:cNvSpPr>
            <a:spLocks noGrp="1" noEditPoints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 noEditPoints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11</a:t>
            </a:fld>
            <a:endParaRPr lang="ru-RU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Рисунок 40"/>
          <p:cNvSpPr>
            <a:spLocks noGrp="1" noEditPoints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ru-RU" altLang="en-US"/>
              <a:t>Щелкните значок, чтобы добавить рисунок</a:t>
            </a:r>
          </a:p>
        </p:txBody>
      </p:sp>
      <p:sp>
        <p:nvSpPr>
          <p:cNvPr id="2" name="Заголовок 1"/>
          <p:cNvSpPr>
            <a:spLocks noGrp="1" noEditPoints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lnSpc>
                <a:spcPct val="70000"/>
              </a:lnSpc>
              <a:defRPr lang="en-ZA" sz="4200" b="1" spc="-300" dirty="0"/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Подзаголовок 2"/>
          <p:cNvSpPr>
            <a:spLocks noGrp="1" noEditPoints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altLang="en-US"/>
              <a:t>Щелкните для изменения стиля основного подзаголовка</a:t>
            </a:r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4" name="Прямоугольник 13"/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5" name="Прямоугольник 14"/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EditPoints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7" name="Подзаголовок 2"/>
          <p:cNvSpPr>
            <a:spLocks noGrp="1" noEditPoints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3" name="Объект 2"/>
          <p:cNvSpPr>
            <a:spLocks noGrp="1" noEditPoints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6" name="Текст 4"/>
          <p:cNvSpPr>
            <a:spLocks noGrp="1" noEditPoints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Нижний колонтитул 3"/>
          <p:cNvSpPr>
            <a:spLocks noGrp="1" noEditPoints="1"/>
          </p:cNvSpPr>
          <p:nvPr>
            <p:ph type="ftr" sz="quarter" idx="13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5" name="Номер слайда 4"/>
          <p:cNvSpPr>
            <a:spLocks noGrp="1" noEditPoints="1"/>
          </p:cNvSpPr>
          <p:nvPr>
            <p:ph type="sldNum" sz="quarter" idx="33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EditPoints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9" name="Подзаголовок 2"/>
          <p:cNvSpPr>
            <a:spLocks noGrp="1" noEditPoints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3" name="Объект 2"/>
          <p:cNvSpPr>
            <a:spLocks noGrp="1" noEditPoints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5" name="Текст 4"/>
          <p:cNvSpPr>
            <a:spLocks noGrp="1" noEditPoints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11" name="Текст 5"/>
          <p:cNvSpPr>
            <a:spLocks noGrp="1" noEditPoints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Нижний колонтитул 3"/>
          <p:cNvSpPr>
            <a:spLocks noGrp="1" noEditPoints="1"/>
          </p:cNvSpPr>
          <p:nvPr>
            <p:ph type="ftr" sz="quarter" idx="14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6" name="Номер слайда 5"/>
          <p:cNvSpPr>
            <a:spLocks noGrp="1" noEditPoints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EditPoints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10" name="Подзаголовок 2"/>
          <p:cNvSpPr>
            <a:spLocks noGrp="1" noEditPoints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3" name="Объект 2"/>
          <p:cNvSpPr>
            <a:spLocks noGrp="1" noEditPoints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5" name="Текст 4"/>
          <p:cNvSpPr>
            <a:spLocks noGrp="1" noEditPoints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13" name="Текст 5"/>
          <p:cNvSpPr>
            <a:spLocks noGrp="1" noEditPoints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15" name="Текст 6"/>
          <p:cNvSpPr>
            <a:spLocks noGrp="1" noEditPoints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17" name="Текст 7"/>
          <p:cNvSpPr>
            <a:spLocks noGrp="1" noEditPoints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Нижний колонтитул 3"/>
          <p:cNvSpPr>
            <a:spLocks noGrp="1" noEditPoints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6" name="Номер слайда 5"/>
          <p:cNvSpPr>
            <a:spLocks noGrp="1" noEditPoints="1"/>
          </p:cNvSpPr>
          <p:nvPr>
            <p:ph type="sldNum" sz="quarter" idx="33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EditPoints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5" name="Подзаголовок 2"/>
          <p:cNvSpPr>
            <a:spLocks noGrp="1" noEditPoints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3" name="Нижний колонтитул 2"/>
          <p:cNvSpPr>
            <a:spLocks noGrp="1" noEditPoints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4" name="Номер слайда 3"/>
          <p:cNvSpPr>
            <a:spLocks noGrp="1" noEditPoints="1"/>
          </p:cNvSpPr>
          <p:nvPr>
            <p:ph type="sldNum" sz="quarter" idx="33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 noEditPoints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3" name="Номер слайда 2"/>
          <p:cNvSpPr>
            <a:spLocks noGrp="1" noEditPoints="1"/>
          </p:cNvSpPr>
          <p:nvPr>
            <p:ph type="sldNum" sz="quarter" idx="13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  <p:sp>
        <p:nvSpPr>
          <p:cNvPr id="4" name="Заголовок 3"/>
          <p:cNvSpPr>
            <a:spLocks noGrp="1" noEditPoints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Рисунок 40"/>
          <p:cNvSpPr>
            <a:spLocks noGrp="1" noEditPoints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ru-RU" altLang="en-US"/>
              <a:t>Щелкните значок, чтобы добавить рисунок</a:t>
            </a:r>
          </a:p>
        </p:txBody>
      </p:sp>
      <p:sp>
        <p:nvSpPr>
          <p:cNvPr id="2" name="Заголовок 1"/>
          <p:cNvSpPr>
            <a:spLocks noGrp="1" noEditPoints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lnSpc>
                <a:spcPct val="80000"/>
              </a:lnSpc>
              <a:defRPr lang="en-ZA" sz="4200" b="1" spc="-300" dirty="0"/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7" name="Подзаголовок 2"/>
          <p:cNvSpPr>
            <a:spLocks noGrp="1" noEditPoints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4" name="Нижний колонтитул 3"/>
          <p:cNvSpPr>
            <a:spLocks noGrp="1" noEditPoints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4" name="Прямоугольник 13"/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5" name="Прямоугольник 14"/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5" name="Номер слайда 4"/>
          <p:cNvSpPr>
            <a:spLocks noGrp="1" noEditPoints="1"/>
          </p:cNvSpPr>
          <p:nvPr>
            <p:ph type="sldNum" sz="quarter" idx="12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Рисунок 40"/>
          <p:cNvSpPr>
            <a:spLocks noGrp="1" noEditPoints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ru-RU" altLang="en-US"/>
              <a:t>Щелкните значок, чтобы добавить рисунок</a:t>
            </a:r>
          </a:p>
        </p:txBody>
      </p:sp>
      <p:sp>
        <p:nvSpPr>
          <p:cNvPr id="3" name="Заголовок 1"/>
          <p:cNvSpPr>
            <a:spLocks noGrp="1" noEditPoints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 rtlCol="0"/>
          <a:lstStyle>
            <a:lvl1pPr>
              <a:lnSpc>
                <a:spcPct val="70000"/>
              </a:lnSpc>
              <a:defRPr sz="42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7" name="Подзаголовок 2"/>
          <p:cNvSpPr>
            <a:spLocks noGrp="1" noEditPoints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 rtlCol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4" name="Нижний колонтитул 3"/>
          <p:cNvSpPr>
            <a:spLocks noGrp="1" noEditPoints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ru-RU" noProof="0" dirty="0"/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4" name="Прямоугольник 13"/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5" name="Прямоугольник 14"/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5" name="Номер слайда 4"/>
          <p:cNvSpPr>
            <a:spLocks noGrp="1" noEditPoints="1"/>
          </p:cNvSpPr>
          <p:nvPr>
            <p:ph type="sldNum" sz="quarter" idx="12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изображение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/>
          <p:cNvSpPr>
            <a:spLocks noGrp="1" noEditPoints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ru-RU" altLang="en-US"/>
              <a:t>Щелкните значок, чтобы добавить рисунок</a:t>
            </a:r>
          </a:p>
        </p:txBody>
      </p:sp>
      <p:sp>
        <p:nvSpPr>
          <p:cNvPr id="2" name="Заголовок 1"/>
          <p:cNvSpPr>
            <a:spLocks noGrp="1" noEditPoints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 rtlCol="0"/>
          <a:lstStyle>
            <a:lvl1pPr algn="r">
              <a:lnSpc>
                <a:spcPct val="70000"/>
              </a:lnSpc>
              <a:defRPr sz="42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10" name="Подзаголовок 2"/>
          <p:cNvSpPr>
            <a:spLocks noGrp="1" noEditPoints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3" name="Объект 2"/>
          <p:cNvSpPr>
            <a:spLocks noGrp="1" noEditPoints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Нижний колонтитул 3"/>
          <p:cNvSpPr>
            <a:spLocks noGrp="1" noEditPoints="1"/>
          </p:cNvSpPr>
          <p:nvPr>
            <p:ph type="ftr" sz="quarter" idx="13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5" name="Номер слайда 4"/>
          <p:cNvSpPr>
            <a:spLocks noGrp="1" noEditPoints="1"/>
          </p:cNvSpPr>
          <p:nvPr>
            <p:ph type="sldNum" sz="quarter" idx="33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ru-RU" noProof="0" dirty="0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изображение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/>
          <p:cNvSpPr>
            <a:spLocks noGrp="1" noEditPoints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ru-RU" altLang="en-US"/>
              <a:t>Щелкните значок, чтобы добавить рисунок</a:t>
            </a:r>
          </a:p>
        </p:txBody>
      </p:sp>
      <p:sp>
        <p:nvSpPr>
          <p:cNvPr id="2" name="Заголовок 1"/>
          <p:cNvSpPr>
            <a:spLocks noGrp="1" noEditPoints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rtlCol="0"/>
          <a:lstStyle>
            <a:lvl1pPr algn="l">
              <a:lnSpc>
                <a:spcPct val="70000"/>
              </a:lnSpc>
              <a:defRPr sz="42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10" name="Подзаголовок 2"/>
          <p:cNvSpPr>
            <a:spLocks noGrp="1" noEditPoints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3" name="Объект 2"/>
          <p:cNvSpPr>
            <a:spLocks noGrp="1" noEditPoints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Нижний колонтитул 3"/>
          <p:cNvSpPr>
            <a:spLocks noGrp="1" noEditPoints="1"/>
          </p:cNvSpPr>
          <p:nvPr>
            <p:ph type="ftr" sz="quarter" idx="13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5" name="Номер слайда 4"/>
          <p:cNvSpPr>
            <a:spLocks noGrp="1" noEditPoints="1"/>
          </p:cNvSpPr>
          <p:nvPr>
            <p:ph type="sldNum" sz="quarter" idx="33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ru-RU" noProof="0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EditPoints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9" name="Подзаголовок 2"/>
          <p:cNvSpPr>
            <a:spLocks noGrp="1" noEditPoints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3" name="Сравнение слева — заполнитель 1"/>
          <p:cNvSpPr>
            <a:spLocks noGrp="1" noEditPoints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4" name="Объект 2"/>
          <p:cNvSpPr>
            <a:spLocks noGrp="1" noEditPoints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12" name="Сравнение слева — заполнитель 2"/>
          <p:cNvSpPr>
            <a:spLocks noGrp="1" noEditPoints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8" name="Текст 4"/>
          <p:cNvSpPr>
            <a:spLocks noGrp="1" noEditPoints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 noEditPoints="1"/>
          </p:cNvSpPr>
          <p:nvPr>
            <p:ph type="ftr" sz="quarter" idx="14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6" name="Номер слайда 5"/>
          <p:cNvSpPr>
            <a:spLocks noGrp="1" noEditPoints="1"/>
          </p:cNvSpPr>
          <p:nvPr>
            <p:ph type="sldNum" sz="quarter" idx="33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/>
          <p:cNvSpPr>
            <a:spLocks noGrp="1" noEditPoints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ru-RU" altLang="en-US"/>
              <a:t>Щелкните значок, чтобы добавить рисунок</a:t>
            </a:r>
          </a:p>
        </p:txBody>
      </p:sp>
      <p:sp>
        <p:nvSpPr>
          <p:cNvPr id="3" name="Объект 2"/>
          <p:cNvSpPr>
            <a:spLocks noGrp="1" noEditPoints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4" name="Нижний колонтитул 3"/>
          <p:cNvSpPr>
            <a:spLocks noGrp="1" noEditPoints="1"/>
          </p:cNvSpPr>
          <p:nvPr>
            <p:ph type="ftr" sz="quarter" idx="13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2" name="Номер слайда 1"/>
          <p:cNvSpPr>
            <a:spLocks noGrp="1" noEditPoints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Заголовок 4"/>
          <p:cNvSpPr>
            <a:spLocks noGrp="1" noEditPoints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асибо за внимание!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Рисунок 40"/>
          <p:cNvSpPr>
            <a:spLocks noGrp="1" noEditPoints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ru-RU" altLang="en-US"/>
              <a:t>Щелкните значок, чтобы добавить рисунок</a:t>
            </a:r>
          </a:p>
        </p:txBody>
      </p:sp>
      <p:sp>
        <p:nvSpPr>
          <p:cNvPr id="2" name="Заголовок 1"/>
          <p:cNvSpPr>
            <a:spLocks noGrp="1" noEditPoints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lnSpc>
                <a:spcPct val="60000"/>
              </a:lnSpc>
              <a:defRPr lang="en-ZA" sz="4200" b="1" spc="-300" dirty="0"/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9" name="Текст 5"/>
          <p:cNvSpPr>
            <a:spLocks noGrp="1" noEditPoints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10" name="Текст 6"/>
          <p:cNvSpPr>
            <a:spLocks noGrp="1" noEditPoints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11" name="Текст 7"/>
          <p:cNvSpPr>
            <a:spLocks noGrp="1" noEditPoints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lnSpc>
                <a:spcPct val="50000"/>
              </a:lnSpc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12" name="Текст 8"/>
          <p:cNvSpPr>
            <a:spLocks noGrp="1" noEditPoints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15" name="Прямоугольник 14"/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4" name="Прямоугольник 13"/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3" name="Прямоугольник 12"/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5" name="Номер слайда 4"/>
          <p:cNvSpPr>
            <a:spLocks noGrp="1" noEditPoints="1"/>
          </p:cNvSpPr>
          <p:nvPr>
            <p:ph type="sldNum" sz="quarter" idx="20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EditPoints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7" name="Подзаголовок 2"/>
          <p:cNvSpPr>
            <a:spLocks noGrp="1" noEditPoints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</a:lvl1pPr>
            <a:lvl2pPr marL="266700" indent="0">
              <a:buNone/>
            </a:lvl2pPr>
            <a:lvl3pPr marL="542925" indent="0">
              <a:buNone/>
            </a:lvl3pPr>
            <a:lvl4pPr marL="809625" indent="0">
              <a:buNone/>
            </a:lvl4pPr>
            <a:lvl5pPr marL="1076325" indent="0">
              <a:buNone/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3" name="Объект 2"/>
          <p:cNvSpPr>
            <a:spLocks noGrp="1" noEditPoints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Нижний колонтитул 3"/>
          <p:cNvSpPr>
            <a:spLocks noGrp="1" noEditPoints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 altLang="en-US"/>
          </a:p>
        </p:txBody>
      </p:sp>
      <p:sp>
        <p:nvSpPr>
          <p:cNvPr id="5" name="Номер слайда 4"/>
          <p:cNvSpPr>
            <a:spLocks noGrp="1" noEditPoints="1"/>
          </p:cNvSpPr>
          <p:nvPr>
            <p:ph type="sldNum" sz="quarter" idx="33"/>
          </p:nvPr>
        </p:nvSpPr>
        <p:spPr/>
        <p:txBody>
          <a:bodyPr rtlCol="0"/>
          <a:lstStyle/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8" name="Прямоугольник 27"/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1" name="Полилиния: Фигура 30"/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/>
            <a:ahLst/>
            <a:cxnLst/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/>
          <p:cNvSpPr>
            <a:spLocks noGrp="1" noEditPoints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Текст 2"/>
          <p:cNvSpPr>
            <a:spLocks noGrp="1" noEditPoints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ru-RU" altLang="en-US" dirty="0"/>
              <a:t>Щелкните для изменения стиля основного текста</a:t>
            </a:r>
          </a:p>
          <a:p>
            <a:pPr lvl="1"/>
            <a:r>
              <a:rPr lang="ru-RU" altLang="en-US" dirty="0"/>
              <a:t>Второй уровень</a:t>
            </a:r>
          </a:p>
          <a:p>
            <a:pPr lvl="2"/>
            <a:r>
              <a:rPr lang="ru-RU" altLang="en-US" dirty="0"/>
              <a:t>Третий уровень</a:t>
            </a:r>
          </a:p>
          <a:p>
            <a:pPr lvl="3"/>
            <a:r>
              <a:rPr lang="ru-RU" altLang="en-US" dirty="0"/>
              <a:t>Четвертый уровень</a:t>
            </a:r>
          </a:p>
          <a:p>
            <a:pPr lvl="4"/>
            <a:r>
              <a:rPr lang="ru-RU" altLang="en-US" dirty="0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 noEditPoints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ru-RU" altLang="en-US"/>
          </a:p>
        </p:txBody>
      </p:sp>
      <p:sp>
        <p:nvSpPr>
          <p:cNvPr id="6" name="Номер слайда 5"/>
          <p:cNvSpPr>
            <a:spLocks noGrp="1" noEditPoints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smtClean="0"/>
              <a:t>‹#›</a:t>
            </a:fld>
            <a:endParaRPr lang="en-US"/>
          </a:p>
        </p:txBody>
      </p:sp>
      <p:sp>
        <p:nvSpPr>
          <p:cNvPr id="4" name="Надпись 3"/>
          <p:cNvSpPr txBox="1"/>
          <p:nvPr userDrawn="1"/>
        </p:nvSpPr>
        <p:spPr>
          <a:xfrm>
            <a:off x="10243100" y="6422491"/>
            <a:ext cx="1053900" cy="380860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r" rtl="0">
              <a:lnSpc>
                <a:spcPts val="1000"/>
              </a:lnSpc>
            </a:pPr>
            <a:r>
              <a:rPr lang="ru-RU" sz="2500" b="1" i="0" spc="-100" baseline="0" noProof="0" dirty="0">
                <a:solidFill>
                  <a:schemeClr val="accent1"/>
                </a:solidFill>
                <a:latin typeface="+mj-lt"/>
              </a:rPr>
              <a:t>СКАЙ</a:t>
            </a:r>
            <a:br>
              <a:rPr lang="ru-RU" sz="1600" b="1" i="0" spc="-100" baseline="0" noProof="0" dirty="0">
                <a:solidFill>
                  <a:schemeClr val="accent1"/>
                </a:solidFill>
                <a:latin typeface="+mj-lt"/>
              </a:rPr>
            </a:br>
            <a:r>
              <a:rPr lang="ru-RU" sz="1200" b="0" i="0" spc="140" noProof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синема</a:t>
            </a:r>
            <a:endParaRPr lang="ru-RU" sz="1200" b="0" i="0" spc="140" noProof="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9" name="Прямоугольник 28"/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cxnSp>
        <p:nvCxnSpPr>
          <p:cNvPr id="18" name="Прямая соединительная линия 17"/>
          <p:cNvCxnSpPr/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 descr="Круг из сцепленных рук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>
            <a:fillRect/>
          </a:stretch>
        </p:blipFill>
        <p:spPr>
          <a:xfrm>
            <a:off x="0" y="-26633"/>
            <a:ext cx="9780588" cy="6804025"/>
          </a:xfrm>
          <a:prstGeom prst="rect">
            <a:avLst/>
          </a:prstGeom>
        </p:spPr>
      </p:pic>
      <p:sp>
        <p:nvSpPr>
          <p:cNvPr id="3" name="Заголовок 2"/>
          <p:cNvSpPr>
            <a:spLocks noGrp="1" noEditPoints="1"/>
          </p:cNvSpPr>
          <p:nvPr>
            <p:ph type="ctrTitle"/>
          </p:nvPr>
        </p:nvSpPr>
        <p:spPr>
          <a:xfrm>
            <a:off x="3200400" y="2654461"/>
            <a:ext cx="8991600" cy="1261295"/>
          </a:xfrm>
        </p:spPr>
        <p:txBody>
          <a:bodyPr rtlCol="0"/>
          <a:lstStyle/>
          <a:p>
            <a:pPr rtl="0">
              <a:lnSpc>
                <a:spcPts val="6200"/>
              </a:lnSpc>
            </a:pPr>
            <a:r>
              <a:rPr lang="ru-RU" sz="5400" dirty="0"/>
              <a:t>Калькулятор юнит-экономики</a:t>
            </a:r>
          </a:p>
        </p:txBody>
      </p:sp>
      <p:sp>
        <p:nvSpPr>
          <p:cNvPr id="4" name="Подзаголовок 3"/>
          <p:cNvSpPr>
            <a:spLocks noGrp="1" noEditPoints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</p:spPr>
        <p:txBody>
          <a:bodyPr rtlCol="0"/>
          <a:lstStyle/>
          <a:p>
            <a:pPr rtl="0"/>
            <a:r>
              <a:rPr lang="ru-RU" dirty="0"/>
              <a:t>групповой проект </a:t>
            </a:r>
            <a:r>
              <a:rPr lang="en-US" dirty="0"/>
              <a:t>Momsters</a:t>
            </a:r>
            <a:endParaRPr lang="ru-RU" dirty="0"/>
          </a:p>
        </p:txBody>
      </p:sp>
      <p:sp>
        <p:nvSpPr>
          <p:cNvPr id="51" name="Надпись 50"/>
          <p:cNvSpPr txBox="1"/>
          <p:nvPr/>
        </p:nvSpPr>
        <p:spPr>
          <a:xfrm>
            <a:off x="10284923" y="4110873"/>
            <a:ext cx="1402741" cy="531087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ctr" rtl="0">
              <a:lnSpc>
                <a:spcPts val="1600"/>
              </a:lnSpc>
            </a:pPr>
            <a:r>
              <a:rPr lang="ru-RU" b="0" i="0" spc="140" dirty="0">
                <a:solidFill>
                  <a:schemeClr val="accent1"/>
                </a:solidFill>
                <a:latin typeface="+mj-lt"/>
              </a:rPr>
              <a:t>Скай-синема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51F75F9-F98E-4482-96D5-CF0DB4BCB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00" y="0"/>
            <a:ext cx="5958000" cy="1958400"/>
          </a:xfrm>
        </p:spPr>
        <p:txBody>
          <a:bodyPr/>
          <a:lstStyle/>
          <a:p>
            <a:r>
              <a:rPr lang="ru-RU" dirty="0"/>
              <a:t>Сценарий развития проекта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881AC50-7444-4CBE-9F8D-F7F17F037E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12720" y="4815840"/>
            <a:ext cx="8012430" cy="1390125"/>
          </a:xfrm>
        </p:spPr>
        <p:txBody>
          <a:bodyPr/>
          <a:lstStyle/>
          <a:p>
            <a:r>
              <a:rPr lang="ru-RU" sz="1400" dirty="0"/>
              <a:t>По нашим расчетам, выход на 25% маржинальность возможен в течение 6 месяцев при увеличении </a:t>
            </a:r>
            <a:r>
              <a:rPr lang="en-US" sz="1400" dirty="0"/>
              <a:t>Retention</a:t>
            </a:r>
            <a:r>
              <a:rPr lang="ru-RU" sz="1400" dirty="0"/>
              <a:t> на 15 %, увеличения стоимости подписки на 25 %, уменьшения объема скидок на 30 % и уменьшения </a:t>
            </a:r>
            <a:r>
              <a:rPr lang="ru-RU" sz="1400" dirty="0" err="1"/>
              <a:t>костов</a:t>
            </a:r>
            <a:r>
              <a:rPr lang="ru-RU" sz="1400" dirty="0"/>
              <a:t> на 300к в месяц при средних значениях расходов на маркетинг.</a:t>
            </a:r>
          </a:p>
        </p:txBody>
      </p:sp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C91DD709-CFC0-E66E-CD2D-D127F77F31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8555475"/>
              </p:ext>
            </p:extLst>
          </p:nvPr>
        </p:nvGraphicFramePr>
        <p:xfrm>
          <a:off x="457201" y="1483360"/>
          <a:ext cx="7081520" cy="30581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09469E8F-2957-8C8F-773A-E96505DC4BEC}"/>
              </a:ext>
            </a:extLst>
          </p:cNvPr>
          <p:cNvSpPr txBox="1">
            <a:spLocks noEditPoints="1"/>
          </p:cNvSpPr>
          <p:nvPr/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>
            <a:defPPr rtl="0"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B51A1E-902D-48AF-9020-955120F399B6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5676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Рисунок 31" descr="Люди аплодируют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" name="Заголовок 13"/>
          <p:cNvSpPr>
            <a:spLocks noGrp="1" noEditPoints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-RU" sz="4800" dirty="0"/>
              <a:t>Спасибо за внимание!</a:t>
            </a:r>
          </a:p>
        </p:txBody>
      </p:sp>
      <p:sp>
        <p:nvSpPr>
          <p:cNvPr id="12" name="Номер слайда 11"/>
          <p:cNvSpPr>
            <a:spLocks noGrp="1" noEditPoints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t>11</a:t>
            </a:fld>
            <a:endParaRPr lang="ru-RU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CF27526-AED5-9F87-90DE-65F679D9806A}"/>
              </a:ext>
            </a:extLst>
          </p:cNvPr>
          <p:cNvSpPr/>
          <p:nvPr/>
        </p:nvSpPr>
        <p:spPr>
          <a:xfrm>
            <a:off x="8442960" y="4053840"/>
            <a:ext cx="3749040" cy="1757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/>
            <a:r>
              <a:rPr lang="ru-RU"/>
              <a:t>Белова Станислава</a:t>
            </a:r>
          </a:p>
          <a:p>
            <a:pPr rtl="0"/>
            <a:r>
              <a:rPr lang="ru-RU"/>
              <a:t>Малиновская Надежда</a:t>
            </a:r>
          </a:p>
          <a:p>
            <a:pPr rtl="0"/>
            <a:r>
              <a:rPr lang="ru-RU"/>
              <a:t>Тагаева Айжамал</a:t>
            </a:r>
          </a:p>
          <a:p>
            <a:pPr rtl="0"/>
            <a:r>
              <a:rPr lang="ru-RU"/>
              <a:t>Фомина Юлия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 noEditPoints="1"/>
          </p:cNvSpPr>
          <p:nvPr>
            <p:ph sz="half" idx="1"/>
          </p:nvPr>
        </p:nvSpPr>
        <p:spPr/>
        <p:txBody>
          <a:bodyPr rtlCol="0"/>
          <a:lstStyle/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800" b="0" i="0" u="none" strike="noStrike">
                <a:solidFill>
                  <a:srgbClr val="E28D17"/>
                </a:solidFill>
                <a:latin typeface="Roboto" charset="0"/>
                <a:ea typeface="+mn-ea"/>
                <a:cs typeface="+mn-cs"/>
              </a:rPr>
              <a:t>Мы проанализировали своих пользователей, свой продукт и экономические показатели. Вместе мы создали калькулятор юнит-экономики. </a:t>
            </a:r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800" b="0" i="0" u="none" strike="noStrike">
                <a:solidFill>
                  <a:srgbClr val="E28D17"/>
                </a:solidFill>
                <a:latin typeface="Roboto" charset="0"/>
                <a:ea typeface="+mn-ea"/>
                <a:cs typeface="+mn-cs"/>
              </a:rPr>
              <a:t>Он поможет увидеть взаимосвязь между метриками и чётко понять, как, изменяя одну из метрик, мы влияем на конечный результат.</a:t>
            </a:r>
            <a:endParaRPr lang="ru-RU" dirty="0"/>
          </a:p>
        </p:txBody>
      </p:sp>
      <p:pic>
        <p:nvPicPr>
          <p:cNvPr id="9" name="Рисунок 8" descr="Рука прикасается к мобильному телефону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>
            <a:fillRect/>
          </a:stretch>
        </p:blipFill>
        <p:spPr>
          <a:xfrm>
            <a:off x="6096000" y="-1"/>
            <a:ext cx="6509331" cy="6803352"/>
          </a:xfrm>
          <a:prstGeom prst="rect">
            <a:avLst/>
          </a:prstGeom>
        </p:spPr>
      </p:pic>
      <p:sp>
        <p:nvSpPr>
          <p:cNvPr id="20" name="Прямоугольник 19" descr="Контрастный блок"/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ru-RU" dirty="0"/>
          </a:p>
        </p:txBody>
      </p:sp>
      <p:sp>
        <p:nvSpPr>
          <p:cNvPr id="2" name="Заголовок 1"/>
          <p:cNvSpPr>
            <a:spLocks noGrp="1" noEditPoints="1"/>
          </p:cNvSpPr>
          <p:nvPr>
            <p:ph type="title"/>
          </p:nvPr>
        </p:nvSpPr>
        <p:spPr>
          <a:xfrm>
            <a:off x="7111800" y="3224337"/>
            <a:ext cx="4648200" cy="1328812"/>
          </a:xfrm>
        </p:spPr>
        <p:txBody>
          <a:bodyPr rtlCol="0"/>
          <a:lstStyle/>
          <a:p>
            <a:pPr rtl="0"/>
            <a:r>
              <a:rPr lang="ru-RU" sz="6000" dirty="0"/>
              <a:t>Группа </a:t>
            </a:r>
            <a:r>
              <a:rPr lang="en-US" sz="6000" dirty="0"/>
              <a:t>Momsters</a:t>
            </a:r>
            <a:endParaRPr lang="ru-RU" sz="6000" dirty="0"/>
          </a:p>
        </p:txBody>
      </p:sp>
      <p:sp>
        <p:nvSpPr>
          <p:cNvPr id="3" name="Текст 2"/>
          <p:cNvSpPr>
            <a:spLocks noGrp="1" noEditPoints="1"/>
          </p:cNvSpPr>
          <p:nvPr>
            <p:ph type="body" sz="quarter" idx="32"/>
          </p:nvPr>
        </p:nvSpPr>
        <p:spPr>
          <a:xfrm>
            <a:off x="7111800" y="4787900"/>
            <a:ext cx="4648200" cy="1583451"/>
          </a:xfrm>
        </p:spPr>
        <p:txBody>
          <a:bodyPr rtlCol="0"/>
          <a:lstStyle/>
          <a:p>
            <a:pPr rtl="0"/>
            <a:r>
              <a:rPr lang="ru-RU" dirty="0"/>
              <a:t>Белова Станислава</a:t>
            </a:r>
          </a:p>
          <a:p>
            <a:pPr rtl="0"/>
            <a:r>
              <a:rPr lang="ru-RU" dirty="0"/>
              <a:t>Малиновская Надежда</a:t>
            </a:r>
          </a:p>
          <a:p>
            <a:pPr rtl="0"/>
            <a:r>
              <a:rPr lang="ru-RU" dirty="0"/>
              <a:t>Тагаева Айжамал</a:t>
            </a:r>
          </a:p>
          <a:p>
            <a:pPr rtl="0"/>
            <a:r>
              <a:rPr lang="ru-RU" dirty="0"/>
              <a:t>Фомина Юлия</a:t>
            </a:r>
          </a:p>
          <a:p>
            <a:pPr rtl="0"/>
            <a:endParaRPr lang="ru-RU" dirty="0"/>
          </a:p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 noEditPoints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t>2</a:t>
            </a:fld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 descr="Рука пишет что-то на стикере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>
            <a:fillRect/>
          </a:stretch>
        </p:blipFill>
        <p:spPr>
          <a:xfrm>
            <a:off x="0" y="133004"/>
            <a:ext cx="6096000" cy="637135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 noEditPoints="1"/>
          </p:cNvSpPr>
          <p:nvPr>
            <p:ph type="title"/>
          </p:nvPr>
        </p:nvSpPr>
        <p:spPr>
          <a:xfrm>
            <a:off x="5118471" y="325368"/>
            <a:ext cx="6641900" cy="1124345"/>
          </a:xfrm>
        </p:spPr>
        <p:txBody>
          <a:bodyPr rtlCol="0"/>
          <a:lstStyle/>
          <a:p>
            <a:pPr rtl="0">
              <a:lnSpc>
                <a:spcPts val="5400"/>
              </a:lnSpc>
            </a:pPr>
            <a:r>
              <a:rPr lang="ru-RU" sz="6000" dirty="0"/>
              <a:t>Подписка</a:t>
            </a:r>
          </a:p>
        </p:txBody>
      </p:sp>
      <p:sp>
        <p:nvSpPr>
          <p:cNvPr id="3" name="Текст 2"/>
          <p:cNvSpPr>
            <a:spLocks noGrp="1" noEditPoints="1"/>
          </p:cNvSpPr>
          <p:nvPr>
            <p:ph type="body" sz="quarter" idx="32"/>
          </p:nvPr>
        </p:nvSpPr>
        <p:spPr>
          <a:xfrm>
            <a:off x="5118745" y="1449713"/>
            <a:ext cx="6641626" cy="590155"/>
          </a:xfrm>
        </p:spPr>
        <p:txBody>
          <a:bodyPr rtlCol="0"/>
          <a:lstStyle/>
          <a:p>
            <a:pPr rtl="0"/>
            <a:r>
              <a:rPr lang="ru-RU" dirty="0" err="1"/>
              <a:t>- юнит в экономике</a:t>
            </a:r>
            <a:endParaRPr lang="ru-RU" dirty="0"/>
          </a:p>
        </p:txBody>
      </p:sp>
      <p:sp>
        <p:nvSpPr>
          <p:cNvPr id="4" name="Объект 3"/>
          <p:cNvSpPr>
            <a:spLocks noGrp="1" noEditPoints="1"/>
          </p:cNvSpPr>
          <p:nvPr>
            <p:ph sz="half" idx="1"/>
          </p:nvPr>
        </p:nvSpPr>
        <p:spPr>
          <a:xfrm>
            <a:off x="6177164" y="2219220"/>
            <a:ext cx="5582836" cy="3972779"/>
          </a:xfrm>
        </p:spPr>
        <p:txBody>
          <a:bodyPr rtlCol="0"/>
          <a:lstStyle/>
          <a:p>
            <a:pPr marL="0" indent="0" rtl="0">
              <a:buNone/>
            </a:pPr>
            <a:r>
              <a:rPr lang="ru-RU" sz="2800" dirty="0"/>
              <a:t>Действующие показатели метрик </a:t>
            </a:r>
          </a:p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 noEditPoints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t>3</a:t>
            </a:fld>
            <a:endParaRPr lang="ru-RU" dirty="0"/>
          </a:p>
        </p:txBody>
      </p:sp>
      <p:graphicFrame>
        <p:nvGraphicFramePr>
          <p:cNvPr id="21" name="Таблица 20"/>
          <p:cNvGraphicFramePr/>
          <p:nvPr>
            <p:extLst>
              <p:ext uri="{D42A27DB-BD31-4B8C-83A1-F6EECF244321}">
                <p14:modId xmlns:p14="http://schemas.microsoft.com/office/powerpoint/2010/main" val="942560709"/>
              </p:ext>
            </p:extLst>
          </p:nvPr>
        </p:nvGraphicFramePr>
        <p:xfrm>
          <a:off x="6315422" y="2613621"/>
          <a:ext cx="5047558" cy="3668054"/>
        </p:xfrm>
        <a:graphic>
          <a:graphicData uri="http://schemas.openxmlformats.org/drawingml/2006/table">
            <a:tbl>
              <a:tblPr firstRow="1" bandCol="1"/>
              <a:tblGrid>
                <a:gridCol w="25543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3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3476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 dirty="0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Retention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80,60%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476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LT (месяцы)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5,15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171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 dirty="0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Price </a:t>
                      </a:r>
                      <a:r>
                        <a:rPr sz="1500" b="0" i="0" u="none" strike="noStrike" dirty="0" err="1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юнита</a:t>
                      </a:r>
                      <a:endParaRPr sz="1500" b="0" i="0" u="none" strike="noStrike" dirty="0">
                        <a:solidFill>
                          <a:srgbClr val="000000"/>
                        </a:solidFill>
                        <a:latin typeface="Calibri" panose="020F0502020204030204" charset="0"/>
                      </a:endParaRP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                                    350,00 ₽ 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3476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Объём скидок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9,33%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171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 dirty="0" err="1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Стоимость</a:t>
                      </a:r>
                      <a:r>
                        <a:rPr sz="1500" b="0" i="0" u="none" strike="noStrike" dirty="0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 </a:t>
                      </a:r>
                      <a:r>
                        <a:rPr sz="1500" b="0" i="0" u="none" strike="noStrike" dirty="0" err="1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подписки</a:t>
                      </a:r>
                      <a:r>
                        <a:rPr sz="1500" b="0" i="0" u="none" strike="noStrike" dirty="0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 (</a:t>
                      </a:r>
                      <a:r>
                        <a:rPr sz="1500" b="0" i="0" u="none" strike="noStrike" dirty="0" err="1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факт</a:t>
                      </a:r>
                      <a:r>
                        <a:rPr sz="1500" b="0" i="0" u="none" strike="noStrike" dirty="0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)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 dirty="0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                                    317,36 ₽ 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3476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sz="1500" b="0" i="0" u="none" strike="noStrike">
                        <a:solidFill>
                          <a:srgbClr val="000000"/>
                        </a:solidFill>
                        <a:latin typeface="Calibri" panose="020F0502020204030204" charset="0"/>
                      </a:endParaRP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sz="1500" b="0" i="0" u="none" strike="noStrike">
                        <a:solidFill>
                          <a:srgbClr val="000000"/>
                        </a:solidFill>
                        <a:latin typeface="Calibri" panose="020F0502020204030204" charset="0"/>
                      </a:endParaRP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3476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sz="1500" b="0" i="0" u="none" strike="noStrike">
                        <a:solidFill>
                          <a:srgbClr val="000000"/>
                        </a:solidFill>
                        <a:latin typeface="Calibri" panose="020F0502020204030204" charset="0"/>
                      </a:endParaRP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sz="1500" b="0" i="0" u="none" strike="noStrike">
                        <a:solidFill>
                          <a:srgbClr val="000000"/>
                        </a:solidFill>
                        <a:latin typeface="Calibri" panose="020F0502020204030204" charset="0"/>
                      </a:endParaRP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3476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 dirty="0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LTR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                                1 635,53 ₽ 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3476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CAC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                                2 254,52 ₽ 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3476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sz="1500" b="0" i="0" u="none" strike="noStrike">
                        <a:solidFill>
                          <a:srgbClr val="000000"/>
                        </a:solidFill>
                        <a:latin typeface="Calibri" panose="020F0502020204030204" charset="0"/>
                      </a:endParaRP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sz="1500" b="0" i="0" u="none" strike="noStrike">
                        <a:solidFill>
                          <a:srgbClr val="000000"/>
                        </a:solidFill>
                        <a:latin typeface="Calibri" panose="020F0502020204030204" charset="0"/>
                      </a:endParaRP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3476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CAC на юнит %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 dirty="0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137,85%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3476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Fixed Costs на юнит %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55,91%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3476"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sz="1500" b="0" i="0" u="none" strike="noStrike">
                        <a:solidFill>
                          <a:srgbClr val="000000"/>
                        </a:solidFill>
                        <a:latin typeface="Calibri" panose="020F0502020204030204" charset="0"/>
                      </a:endParaRP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sz="1500" b="0" i="0" u="none" strike="noStrike">
                        <a:solidFill>
                          <a:srgbClr val="000000"/>
                        </a:solidFill>
                        <a:latin typeface="Calibri" panose="020F0502020204030204" charset="0"/>
                      </a:endParaRP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43476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Маржинальность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500" b="0" i="0" u="none" strike="noStrike" dirty="0">
                          <a:solidFill>
                            <a:srgbClr val="000000"/>
                          </a:solidFill>
                          <a:latin typeface="Calibri" panose="020F0502020204030204" charset="0"/>
                        </a:rPr>
                        <a:t>-93,76%</a:t>
                      </a:r>
                    </a:p>
                  </a:txBody>
                  <a:tcPr marL="73025" marR="73025" marT="0" marB="0">
                    <a:lnL w="6350">
                      <a:noFill/>
                    </a:lnL>
                    <a:lnR w="6350">
                      <a:noFill/>
                    </a:lnR>
                    <a:lnT w="6350">
                      <a:noFill/>
                    </a:lnT>
                    <a:lnB w="6350">
                      <a:noFill/>
                    </a:lnB>
                    <a:lnTlToBr w="6350">
                      <a:noFill/>
                    </a:lnTlToBr>
                    <a:lnBlToTr w="635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Стол с компьютером, телефоном, книгами и т. д.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9780588" cy="6371351"/>
          </a:xfrm>
          <a:prstGeom prst="rect">
            <a:avLst/>
          </a:prstGeom>
          <a:blipFill>
            <a:blip r:embed="rId4">
              <a:alphaModFix amt="80000"/>
            </a:blip>
            <a:tile tx="0" ty="0" sx="100000" sy="100000" flip="none" algn="tl"/>
          </a:blipFill>
        </p:spPr>
      </p:pic>
      <p:sp>
        <p:nvSpPr>
          <p:cNvPr id="3" name="Заголовок 2"/>
          <p:cNvSpPr>
            <a:spLocks noGrp="1" noEditPoints="1"/>
          </p:cNvSpPr>
          <p:nvPr>
            <p:ph type="ctrTitle"/>
          </p:nvPr>
        </p:nvSpPr>
        <p:spPr>
          <a:xfrm>
            <a:off x="2899786" y="0"/>
            <a:ext cx="8860213" cy="4148860"/>
          </a:xfrm>
        </p:spPr>
        <p:txBody>
          <a:bodyPr rtlCol="0"/>
          <a:lstStyle/>
          <a:p>
            <a:pPr rtl="0">
              <a:lnSpc>
                <a:spcPts val="6000"/>
              </a:lnSpc>
            </a:pPr>
            <a:r>
              <a:rPr lang="ru-RU" sz="4800" dirty="0"/>
              <a:t>Визуализация показателей AS-IS (март-август) </a:t>
            </a:r>
            <a:endParaRPr lang="ru-RU" sz="5400" dirty="0"/>
          </a:p>
        </p:txBody>
      </p:sp>
      <p:sp>
        <p:nvSpPr>
          <p:cNvPr id="14" name="Текст 13"/>
          <p:cNvSpPr>
            <a:spLocks noGrp="1" noEditPoints="1"/>
          </p:cNvSpPr>
          <p:nvPr>
            <p:ph type="body" sz="quarter" idx="13"/>
          </p:nvPr>
        </p:nvSpPr>
        <p:spPr>
          <a:xfrm>
            <a:off x="5733953" y="4148860"/>
            <a:ext cx="5956300" cy="1100565"/>
          </a:xfrm>
        </p:spPr>
        <p:txBody>
          <a:bodyPr rtlCol="0"/>
          <a:lstStyle/>
          <a:p>
            <a:pPr rtl="0"/>
            <a:r>
              <a:rPr lang="ru-RU" dirty="0" err="1"/>
              <a:t>Маржинальность в глубокой просадке, САС больше чем сам юнит</a:t>
            </a:r>
            <a:endParaRPr lang="ru-RU" dirty="0"/>
          </a:p>
        </p:txBody>
      </p:sp>
      <p:sp>
        <p:nvSpPr>
          <p:cNvPr id="5" name="Номер слайда 4"/>
          <p:cNvSpPr>
            <a:spLocks noGrp="1" noEditPoints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t>4</a:t>
            </a:fld>
            <a:endParaRPr lang="ru-RU" dirty="0"/>
          </a:p>
        </p:txBody>
      </p:sp>
      <p:pic>
        <p:nvPicPr>
          <p:cNvPr id="15" name="Изображение 1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657538" y="1761056"/>
            <a:ext cx="7032715" cy="22813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EditPoints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Показатели оперативной деятельности (март-август)</a:t>
            </a:r>
          </a:p>
        </p:txBody>
      </p:sp>
      <p:sp>
        <p:nvSpPr>
          <p:cNvPr id="3" name="Текст 2"/>
          <p:cNvSpPr>
            <a:spLocks noGrp="1" noEditPoints="1"/>
          </p:cNvSpPr>
          <p:nvPr>
            <p:ph type="body" sz="quarter" idx="32"/>
          </p:nvPr>
        </p:nvSpPr>
        <p:spPr>
          <a:xfrm>
            <a:off x="431800" y="1074548"/>
            <a:ext cx="11141756" cy="535885"/>
          </a:xfrm>
        </p:spPr>
        <p:txBody>
          <a:bodyPr rtlCol="0"/>
          <a:lstStyle/>
          <a:p>
            <a:pPr rtl="0"/>
            <a:r>
              <a:rPr lang="ru-RU" dirty="0"/>
              <a:t>Активная маркетинговая кампания в апреле привела к росту подписок, с тенденцией на снижение к летнему периоду при сокращении расходов на маркетинг</a:t>
            </a:r>
          </a:p>
        </p:txBody>
      </p:sp>
      <p:sp>
        <p:nvSpPr>
          <p:cNvPr id="12" name="Прямоугольник 11" descr="Контрастный блок слева"/>
          <p:cNvSpPr/>
          <p:nvPr/>
        </p:nvSpPr>
        <p:spPr>
          <a:xfrm>
            <a:off x="431800" y="2100317"/>
            <a:ext cx="1984175" cy="11482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ru-RU" dirty="0"/>
          </a:p>
        </p:txBody>
      </p:sp>
      <p:sp>
        <p:nvSpPr>
          <p:cNvPr id="4" name="Текст 3"/>
          <p:cNvSpPr>
            <a:spLocks noGrp="1" noEditPoints="1"/>
          </p:cNvSpPr>
          <p:nvPr>
            <p:ph type="body" idx="1"/>
          </p:nvPr>
        </p:nvSpPr>
        <p:spPr>
          <a:xfrm>
            <a:off x="431856" y="1766139"/>
            <a:ext cx="5472000" cy="360000"/>
          </a:xfrm>
        </p:spPr>
        <p:txBody>
          <a:bodyPr rtlCol="0"/>
          <a:lstStyle/>
          <a:p>
            <a:pPr rtl="0"/>
            <a:r>
              <a:rPr lang="ru-RU" sz="2000" dirty="0"/>
              <a:t>Пользовательский </a:t>
            </a:r>
            <a:r>
              <a:rPr lang="en-US" sz="2000" dirty="0"/>
              <a:t>Retention</a:t>
            </a:r>
            <a:endParaRPr lang="ru-RU" sz="2000" dirty="0"/>
          </a:p>
        </p:txBody>
      </p:sp>
      <p:pic>
        <p:nvPicPr>
          <p:cNvPr id="16" name="Объект 15">
            <a:extLst>
              <a:ext uri="{FF2B5EF4-FFF2-40B4-BE49-F238E27FC236}">
                <a16:creationId xmlns:a16="http://schemas.microsoft.com/office/drawing/2014/main" id="{4F311DF5-4D87-4937-AFB3-00B01119347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2460317"/>
            <a:ext cx="5460313" cy="3502333"/>
          </a:xfrm>
        </p:spPr>
      </p:pic>
      <p:cxnSp>
        <p:nvCxnSpPr>
          <p:cNvPr id="11" name="Прямая соединительная линия 10" descr="Разделитель слайда"/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 descr="Черта справа&#10;"/>
          <p:cNvSpPr/>
          <p:nvPr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rgbClr val="0070C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ru-RU" dirty="0"/>
          </a:p>
        </p:txBody>
      </p:sp>
      <p:sp>
        <p:nvSpPr>
          <p:cNvPr id="6" name="Текст 5"/>
          <p:cNvSpPr>
            <a:spLocks noGrp="1" noEditPoints="1"/>
          </p:cNvSpPr>
          <p:nvPr>
            <p:ph type="body" sz="quarter" idx="13"/>
          </p:nvPr>
        </p:nvSpPr>
        <p:spPr>
          <a:xfrm>
            <a:off x="6299943" y="1765304"/>
            <a:ext cx="5472000" cy="358775"/>
          </a:xfrm>
        </p:spPr>
        <p:txBody>
          <a:bodyPr rtlCol="0"/>
          <a:lstStyle/>
          <a:p>
            <a:pPr rtl="0"/>
            <a:r>
              <a:rPr lang="ru-RU" sz="2000" dirty="0"/>
              <a:t>Активность пользователей на платформе</a:t>
            </a:r>
          </a:p>
        </p:txBody>
      </p:sp>
      <p:sp>
        <p:nvSpPr>
          <p:cNvPr id="7" name="Текст 6"/>
          <p:cNvSpPr>
            <a:spLocks noGrp="1" noEditPoints="1"/>
          </p:cNvSpPr>
          <p:nvPr>
            <p:ph type="body" sz="quarter" idx="12"/>
          </p:nvPr>
        </p:nvSpPr>
        <p:spPr>
          <a:xfrm>
            <a:off x="6299887" y="2947459"/>
            <a:ext cx="5472113" cy="2196041"/>
          </a:xfrm>
        </p:spPr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8" name="Номер слайда 7"/>
          <p:cNvSpPr>
            <a:spLocks noGrp="1" noEditPoints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t>5</a:t>
            </a:fld>
            <a:endParaRPr lang="ru-RU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F6D14435-F363-4BD7-9359-8E4694772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68968"/>
            <a:ext cx="5694309" cy="349368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2DB691-53D6-4451-AC6C-603A29B9FFC1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39000"/>
            </a:schemeClr>
          </a:solidFill>
        </p:spPr>
        <p:txBody>
          <a:bodyPr/>
          <a:lstStyle/>
          <a:p>
            <a:r>
              <a:rPr lang="ru-RU" dirty="0"/>
              <a:t>Анализ активности пользователей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67D0EE-2659-49D4-8EF5-2056181AAAD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solidFill>
            <a:schemeClr val="bg2">
              <a:alpha val="51000"/>
            </a:schemeClr>
          </a:solidFill>
        </p:spPr>
        <p:txBody>
          <a:bodyPr/>
          <a:lstStyle/>
          <a:p>
            <a:r>
              <a:rPr lang="ru-RU" sz="2000" b="1" dirty="0"/>
              <a:t>Основной всплеск просмотров приходится на вечерние часы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234C7E7-518D-4691-A698-870B278B2D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283" y="1584921"/>
            <a:ext cx="7967432" cy="426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7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A8E2C5-5274-4D20-A4B7-46F5F747F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Распределение пользователей по часовым поясам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26674C-8118-4D44-83BB-D3BB444A598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ru-RU" b="1" dirty="0">
                <a:solidFill>
                  <a:schemeClr val="tx1"/>
                </a:solidFill>
              </a:rPr>
              <a:t>Основные пользователи из Европы и России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681AEDF-7950-4F5E-9C58-D391A9CA84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185" y="1390090"/>
            <a:ext cx="7610029" cy="4459910"/>
          </a:xfrm>
          <a:prstGeom prst="rect">
            <a:avLst/>
          </a:prstGeom>
          <a:blipFill>
            <a:blip r:embed="rId4">
              <a:alphaModFix amt="80000"/>
            </a:blip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4056646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EditPoints="1"/>
          </p:cNvSpPr>
          <p:nvPr>
            <p:ph type="title"/>
          </p:nvPr>
        </p:nvSpPr>
        <p:spPr>
          <a:solidFill>
            <a:schemeClr val="bg1">
              <a:alpha val="70000"/>
            </a:schemeClr>
          </a:solidFill>
        </p:spPr>
        <p:txBody>
          <a:bodyPr rtlCol="0"/>
          <a:lstStyle/>
          <a:p>
            <a:pPr rtl="0"/>
            <a:r>
              <a:rPr lang="ru-RU" dirty="0"/>
              <a:t>ТОП самый просматриваемых фильмов за 6 месяцев </a:t>
            </a:r>
          </a:p>
        </p:txBody>
      </p:sp>
      <p:sp>
        <p:nvSpPr>
          <p:cNvPr id="3" name="Текст 2"/>
          <p:cNvSpPr>
            <a:spLocks noGrp="1" noEditPoints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ru-RU" dirty="0"/>
              <a:t>Половину всех просмотров (70391) обеспечивают 73 фильма из фильмотеке в 5142 фильма</a:t>
            </a:r>
          </a:p>
        </p:txBody>
      </p:sp>
      <p:sp>
        <p:nvSpPr>
          <p:cNvPr id="6" name="Номер слайда 5"/>
          <p:cNvSpPr>
            <a:spLocks noGrp="1" noEditPoints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t>8</a:t>
            </a:fld>
            <a:endParaRPr lang="ru-RU" dirty="0"/>
          </a:p>
        </p:txBody>
      </p:sp>
      <p:graphicFrame>
        <p:nvGraphicFramePr>
          <p:cNvPr id="9" name="Chart 6" title="Диаграмма">
            <a:extLst>
              <a:ext uri="{FF2B5EF4-FFF2-40B4-BE49-F238E27FC236}">
                <a16:creationId xmlns:a16="http://schemas.microsoft.com/office/drawing/2014/main" id="{00000000-0008-0000-0400-000030FC40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8699635"/>
              </p:ext>
            </p:extLst>
          </p:nvPr>
        </p:nvGraphicFramePr>
        <p:xfrm>
          <a:off x="1308100" y="1368000"/>
          <a:ext cx="9575800" cy="46187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86E01EE-776E-40C0-B4B2-591EB3C917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7" r="14117"/>
          <a:stretch>
            <a:fillRect/>
          </a:stretch>
        </p:blipFill>
        <p:spPr>
          <a:xfrm>
            <a:off x="-1" y="-1"/>
            <a:ext cx="5905501" cy="6371352"/>
          </a:xfrm>
          <a:blipFill dpi="0" rotWithShape="1">
            <a:blip r:embed="rId3">
              <a:alphaModFix amt="71000"/>
            </a:blip>
            <a:srcRect/>
            <a:stretch>
              <a:fillRect/>
            </a:stretch>
          </a:blipFill>
          <a:effectLst>
            <a:outerShdw blurRad="50800" dist="50800" dir="5400000" algn="ctr" rotWithShape="0">
              <a:srgbClr val="000000">
                <a:alpha val="80000"/>
              </a:srgbClr>
            </a:outerShdw>
          </a:effectLst>
        </p:spPr>
      </p:pic>
      <p:sp>
        <p:nvSpPr>
          <p:cNvPr id="2" name="Заголовок 1"/>
          <p:cNvSpPr>
            <a:spLocks noGrp="1" noEditPoints="1"/>
          </p:cNvSpPr>
          <p:nvPr>
            <p:ph type="title"/>
          </p:nvPr>
        </p:nvSpPr>
        <p:spPr>
          <a:xfrm>
            <a:off x="5118471" y="325368"/>
            <a:ext cx="6641900" cy="1124345"/>
          </a:xfrm>
        </p:spPr>
        <p:txBody>
          <a:bodyPr rtlCol="0"/>
          <a:lstStyle/>
          <a:p>
            <a:pPr rtl="0">
              <a:lnSpc>
                <a:spcPts val="5400"/>
              </a:lnSpc>
            </a:pPr>
            <a:r>
              <a:rPr lang="ru-RU" sz="6000" dirty="0"/>
              <a:t>Сценарий развития</a:t>
            </a:r>
          </a:p>
        </p:txBody>
      </p:sp>
      <p:sp>
        <p:nvSpPr>
          <p:cNvPr id="3" name="Текст 2"/>
          <p:cNvSpPr>
            <a:spLocks noGrp="1" noEditPoints="1"/>
          </p:cNvSpPr>
          <p:nvPr>
            <p:ph type="body" sz="quarter" idx="32"/>
          </p:nvPr>
        </p:nvSpPr>
        <p:spPr>
          <a:xfrm>
            <a:off x="5118745" y="1449713"/>
            <a:ext cx="6641626" cy="590155"/>
          </a:xfrm>
        </p:spPr>
        <p:txBody>
          <a:bodyPr rtlCol="0"/>
          <a:lstStyle/>
          <a:p>
            <a:pPr rtl="0"/>
            <a:r>
              <a:rPr lang="ru-RU" dirty="0"/>
              <a:t>Плановые показатели (сентябрь-февраль)</a:t>
            </a:r>
          </a:p>
        </p:txBody>
      </p:sp>
      <p:sp>
        <p:nvSpPr>
          <p:cNvPr id="6" name="Номер слайда 5"/>
          <p:cNvSpPr>
            <a:spLocks noGrp="1" noEditPoints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t>9</a:t>
            </a:fld>
            <a:endParaRPr lang="ru-RU" dirty="0"/>
          </a:p>
        </p:txBody>
      </p:sp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E4648031-D97F-4E32-B07E-9318DA4595A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48822981"/>
              </p:ext>
            </p:extLst>
          </p:nvPr>
        </p:nvGraphicFramePr>
        <p:xfrm>
          <a:off x="6096000" y="2045107"/>
          <a:ext cx="5664000" cy="4326245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2164689">
                  <a:extLst>
                    <a:ext uri="{9D8B030D-6E8A-4147-A177-3AD203B41FA5}">
                      <a16:colId xmlns:a16="http://schemas.microsoft.com/office/drawing/2014/main" val="260206373"/>
                    </a:ext>
                  </a:extLst>
                </a:gridCol>
                <a:gridCol w="1285794">
                  <a:extLst>
                    <a:ext uri="{9D8B030D-6E8A-4147-A177-3AD203B41FA5}">
                      <a16:colId xmlns:a16="http://schemas.microsoft.com/office/drawing/2014/main" val="3866060890"/>
                    </a:ext>
                  </a:extLst>
                </a:gridCol>
                <a:gridCol w="2213517">
                  <a:extLst>
                    <a:ext uri="{9D8B030D-6E8A-4147-A177-3AD203B41FA5}">
                      <a16:colId xmlns:a16="http://schemas.microsoft.com/office/drawing/2014/main" val="3709529748"/>
                    </a:ext>
                  </a:extLst>
                </a:gridCol>
              </a:tblGrid>
              <a:tr h="314974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Корректировка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TO-BE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32578087"/>
                  </a:ext>
                </a:extLst>
              </a:tr>
              <a:tr h="314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Retention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15%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92,69%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10638836"/>
                  </a:ext>
                </a:extLst>
              </a:tr>
              <a:tr h="314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LT (</a:t>
                      </a:r>
                      <a:r>
                        <a:rPr lang="ru-RU" sz="1800" b="1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месяцы)</a:t>
                      </a:r>
                      <a:endParaRPr lang="ru-RU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13,67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47288301"/>
                  </a:ext>
                </a:extLst>
              </a:tr>
              <a:tr h="50591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Price </a:t>
                      </a:r>
                      <a:r>
                        <a:rPr lang="ru-RU" sz="18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юнита</a:t>
                      </a:r>
                      <a:endParaRPr lang="ru-RU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25%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                                437,50 ₽ 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42386659"/>
                  </a:ext>
                </a:extLst>
              </a:tr>
              <a:tr h="314974">
                <a:tc>
                  <a:txBody>
                    <a:bodyPr/>
                    <a:lstStyle/>
                    <a:p>
                      <a:pPr algn="l" fontAlgn="b"/>
                      <a:r>
                        <a:rPr lang="ru-RU" sz="1800" b="1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Объём скидок</a:t>
                      </a:r>
                      <a:endParaRPr lang="ru-RU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-30%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6,53%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83387623"/>
                  </a:ext>
                </a:extLst>
              </a:tr>
              <a:tr h="590574">
                <a:tc>
                  <a:txBody>
                    <a:bodyPr/>
                    <a:lstStyle/>
                    <a:p>
                      <a:pPr algn="l" fontAlgn="b"/>
                      <a:r>
                        <a:rPr lang="ru-RU" sz="18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Стоимость подписки (факт)</a:t>
                      </a:r>
                      <a:endParaRPr lang="ru-RU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                                408,94 ₽ 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92503175"/>
                  </a:ext>
                </a:extLst>
              </a:tr>
              <a:tr h="50591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LTR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                             5 590,60 ₽ 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53336199"/>
                  </a:ext>
                </a:extLst>
              </a:tr>
              <a:tr h="50591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CAC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                                  2 254,48 ₽ 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98443345"/>
                  </a:ext>
                </a:extLst>
              </a:tr>
              <a:tr h="31497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CAC </a:t>
                      </a:r>
                      <a:r>
                        <a:rPr lang="ru-RU" sz="18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 юнит %</a:t>
                      </a:r>
                      <a:endParaRPr lang="ru-RU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40,33%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53699920"/>
                  </a:ext>
                </a:extLst>
              </a:tr>
              <a:tr h="32809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Fixed Costs </a:t>
                      </a:r>
                      <a:r>
                        <a:rPr lang="ru-RU" sz="18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на юнит %</a:t>
                      </a:r>
                      <a:endParaRPr lang="ru-RU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34,25%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60883775"/>
                  </a:ext>
                </a:extLst>
              </a:tr>
              <a:tr h="314974">
                <a:tc>
                  <a:txBody>
                    <a:bodyPr/>
                    <a:lstStyle/>
                    <a:p>
                      <a:pPr algn="l" fontAlgn="b"/>
                      <a:r>
                        <a:rPr lang="ru-RU" sz="18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Маржинальность</a:t>
                      </a:r>
                      <a:endParaRPr lang="ru-RU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600" b="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400" b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25,42%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88094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8924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Офис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Офис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исная">
      <a:majorFont>
        <a:latin typeface="Calibri Light" panose="020F0302020204030204"/>
        <a:ea typeface=""/>
        <a:cs typeface=""/>
        <a:font script="Arab" typeface="Times New Roman"/>
        <a:font script="Armn" typeface="Arial"/>
        <a:font script="Beng" typeface="Vrinda"/>
        <a:font script="Bopo" typeface="Microsoft JhengHei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ebr" typeface="Times New Roman"/>
        <a:font script="Knda" typeface="Tunga"/>
        <a:font script="Khmr" typeface="MoolBoran"/>
        <a:font script="Laoo" typeface="DokChampa"/>
        <a:font script="Mlym" typeface="Kartika"/>
        <a:font script="Mong" typeface="Mongolian Baiti"/>
        <a:font script="Mymr" typeface="Myanmar Text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Angsana New"/>
        <a:font script="Tibt" typeface="Microsoft Himalaya"/>
        <a:font script="Cans" typeface="Euphemia"/>
        <a:font script="Yiii" typeface="Microsoft Yi Baiti"/>
        <a:font script="Osma" typeface="Ebrima"/>
        <a:font script="Tale" typeface="Microsoft Tai Le"/>
        <a:font script="Bugi" typeface="Leelawadee UI"/>
        <a:font script="Talu" typeface="Microsoft New Tai Lue"/>
        <a:font script="Tfng" typeface="Ebrima"/>
        <a:font script="Hans" typeface="等线 Light"/>
        <a:font script="Hant" typeface="新細明體"/>
        <a:font script="Java" typeface="Javanese Text"/>
        <a:font script="Nkoo" typeface="Ebrima"/>
        <a:font script="Phag" typeface="Phagspa"/>
        <a:font script="Syre" typeface="Estrangelo Edessa"/>
        <a:font script="Syrj" typeface="Estrangelo Edessa"/>
        <a:font script="Syrn" typeface="Estrangelo Edessa"/>
        <a:font script="Jpan" typeface="游ゴシック Light"/>
        <a:font script="Olck" typeface="Nirmala UI"/>
        <a:font script="Lisu" typeface="Segoe UI"/>
        <a:font script="Sora" typeface="Nirmala UI"/>
      </a:majorFont>
      <a:minorFont>
        <a:latin typeface="Calibri" panose="020F0502020204030204"/>
        <a:ea typeface=""/>
        <a:cs typeface=""/>
        <a:font script="Arab" typeface="Arial"/>
        <a:font script="Armn" typeface="Arial"/>
        <a:font script="Beng" typeface="Vrinda"/>
        <a:font script="Bopo" typeface="Microsoft JhengHei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ebr" typeface="Arial"/>
        <a:font script="Knda" typeface="Tunga"/>
        <a:font script="Khmr" typeface="DaunPenh"/>
        <a:font script="Laoo" typeface="DokChampa"/>
        <a:font script="Mlym" typeface="Kartika"/>
        <a:font script="Mong" typeface="Mongolian Baiti"/>
        <a:font script="Mymr" typeface="Myanmar Text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Cordia New"/>
        <a:font script="Tibt" typeface="Microsoft Himalaya"/>
        <a:font script="Cans" typeface="Euphemia"/>
        <a:font script="Yiii" typeface="Microsoft Yi Baiti"/>
        <a:font script="Osma" typeface="Ebrima"/>
        <a:font script="Tale" typeface="Microsoft Tai Le"/>
        <a:font script="Bugi" typeface="Leelawadee UI"/>
        <a:font script="Talu" typeface="Microsoft New Tai Lue"/>
        <a:font script="Tfng" typeface="Ebrima"/>
        <a:font script="Hans" typeface="等线"/>
        <a:font script="Hant" typeface="新細明體"/>
        <a:font script="Java" typeface="Javanese Text"/>
        <a:font script="Nkoo" typeface="Ebrima"/>
        <a:font script="Phag" typeface="Phagspa"/>
        <a:font script="Syre" typeface="Estrangelo Edessa"/>
        <a:font script="Syrj" typeface="Estrangelo Edessa"/>
        <a:font script="Syrn" typeface="Estrangelo Edessa"/>
        <a:font script="Jpan" typeface="游ゴシック"/>
        <a:font script="Olck" typeface="Nirmala UI"/>
        <a:font script="Lisu" typeface="Segoe UI"/>
        <a:font script="Sora" typeface="Nirmala UI"/>
      </a:minorFont>
    </a:fontScheme>
    <a:fmtScheme name="Офис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Офис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исная">
      <a:majorFont>
        <a:latin typeface="Calibri Light" panose="020F0302020204030204"/>
        <a:ea typeface=""/>
        <a:cs typeface=""/>
        <a:font script="Arab" typeface="Times New Roman"/>
        <a:font script="Armn" typeface="Arial"/>
        <a:font script="Beng" typeface="Vrinda"/>
        <a:font script="Bopo" typeface="Microsoft JhengHei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ebr" typeface="Times New Roman"/>
        <a:font script="Knda" typeface="Tunga"/>
        <a:font script="Khmr" typeface="MoolBoran"/>
        <a:font script="Laoo" typeface="DokChampa"/>
        <a:font script="Mlym" typeface="Kartika"/>
        <a:font script="Mong" typeface="Mongolian Baiti"/>
        <a:font script="Mymr" typeface="Myanmar Text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Angsana New"/>
        <a:font script="Tibt" typeface="Microsoft Himalaya"/>
        <a:font script="Cans" typeface="Euphemia"/>
        <a:font script="Yiii" typeface="Microsoft Yi Baiti"/>
        <a:font script="Osma" typeface="Ebrima"/>
        <a:font script="Tale" typeface="Microsoft Tai Le"/>
        <a:font script="Bugi" typeface="Leelawadee UI"/>
        <a:font script="Talu" typeface="Microsoft New Tai Lue"/>
        <a:font script="Tfng" typeface="Ebrima"/>
        <a:font script="Hans" typeface="等线 Light"/>
        <a:font script="Hant" typeface="新細明體"/>
        <a:font script="Java" typeface="Javanese Text"/>
        <a:font script="Nkoo" typeface="Ebrima"/>
        <a:font script="Phag" typeface="Phagspa"/>
        <a:font script="Syre" typeface="Estrangelo Edessa"/>
        <a:font script="Syrj" typeface="Estrangelo Edessa"/>
        <a:font script="Syrn" typeface="Estrangelo Edessa"/>
        <a:font script="Jpan" typeface="游ゴシック Light"/>
        <a:font script="Olck" typeface="Nirmala UI"/>
        <a:font script="Lisu" typeface="Segoe UI"/>
        <a:font script="Sora" typeface="Nirmala UI"/>
      </a:majorFont>
      <a:minorFont>
        <a:latin typeface="Calibri" panose="020F0502020204030204"/>
        <a:ea typeface=""/>
        <a:cs typeface=""/>
        <a:font script="Arab" typeface="Arial"/>
        <a:font script="Armn" typeface="Arial"/>
        <a:font script="Beng" typeface="Vrinda"/>
        <a:font script="Bopo" typeface="Microsoft JhengHei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ebr" typeface="Arial"/>
        <a:font script="Knda" typeface="Tunga"/>
        <a:font script="Khmr" typeface="DaunPenh"/>
        <a:font script="Laoo" typeface="DokChampa"/>
        <a:font script="Mlym" typeface="Kartika"/>
        <a:font script="Mong" typeface="Mongolian Baiti"/>
        <a:font script="Mymr" typeface="Myanmar Text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Cordia New"/>
        <a:font script="Tibt" typeface="Microsoft Himalaya"/>
        <a:font script="Cans" typeface="Euphemia"/>
        <a:font script="Yiii" typeface="Microsoft Yi Baiti"/>
        <a:font script="Osma" typeface="Ebrima"/>
        <a:font script="Tale" typeface="Microsoft Tai Le"/>
        <a:font script="Bugi" typeface="Leelawadee UI"/>
        <a:font script="Talu" typeface="Microsoft New Tai Lue"/>
        <a:font script="Tfng" typeface="Ebrima"/>
        <a:font script="Hans" typeface="等线"/>
        <a:font script="Hant" typeface="新細明體"/>
        <a:font script="Java" typeface="Javanese Text"/>
        <a:font script="Nkoo" typeface="Ebrima"/>
        <a:font script="Phag" typeface="Phagspa"/>
        <a:font script="Syre" typeface="Estrangelo Edessa"/>
        <a:font script="Syrj" typeface="Estrangelo Edessa"/>
        <a:font script="Syrn" typeface="Estrangelo Edessa"/>
        <a:font script="Jpan" typeface="游ゴシック"/>
        <a:font script="Olck" typeface="Nirmala UI"/>
        <a:font script="Lisu" typeface="Segoe UI"/>
        <a:font script="Sora" typeface="Nirmala UI"/>
      </a:minorFont>
    </a:fontScheme>
    <a:fmtScheme name="Офис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1664</TotalTime>
  <Words>372</Words>
  <Application>Microsoft Office PowerPoint</Application>
  <PresentationFormat>Широкоэкранный</PresentationFormat>
  <Paragraphs>105</Paragraphs>
  <Slides>11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Candara</vt:lpstr>
      <vt:lpstr>Corbel</vt:lpstr>
      <vt:lpstr>Roboto</vt:lpstr>
      <vt:lpstr>Times New Roman</vt:lpstr>
      <vt:lpstr>Тема Office</vt:lpstr>
      <vt:lpstr>Калькулятор юнит-экономики</vt:lpstr>
      <vt:lpstr>Группа Momsters</vt:lpstr>
      <vt:lpstr>Подписка</vt:lpstr>
      <vt:lpstr>Визуализация показателей AS-IS (март-август) </vt:lpstr>
      <vt:lpstr>Показатели оперативной деятельности (март-август)</vt:lpstr>
      <vt:lpstr>Анализ активности пользователей </vt:lpstr>
      <vt:lpstr>Распределение пользователей по часовым поясам</vt:lpstr>
      <vt:lpstr>ТОП самый просматриваемых фильмов за 6 месяцев </vt:lpstr>
      <vt:lpstr>Сценарий развития</vt:lpstr>
      <vt:lpstr>Сценарий развития проекта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Калькулятор юнит-экономики</dc:title>
  <dc:creator>Nadya</dc:creator>
  <cp:lastModifiedBy>Mikhail Belov</cp:lastModifiedBy>
  <cp:revision>28</cp:revision>
  <dcterms:created xsi:type="dcterms:W3CDTF">2018-06-29T12:44:13Z</dcterms:created>
  <dcterms:modified xsi:type="dcterms:W3CDTF">2022-12-30T07:10:27Z</dcterms:modified>
</cp:coreProperties>
</file>